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Erfolgreiche Durchläufe in %</c:v>
                </c:pt>
              </c:strCache>
            </c:strRef>
          </c:tx>
          <c:spPr>
            <a:solidFill>
              <a:srgbClr val="A5B22C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6208</c:v>
                </c:pt>
                <c:pt idx="1">
                  <c:v>2324</c:v>
                </c:pt>
                <c:pt idx="2">
                  <c:v>463</c:v>
                </c:pt>
                <c:pt idx="3">
                  <c:v>41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A-4994-B976-96963831547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7A-4994-B976-96963831547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n = 4</c:v>
                </c:pt>
                <c:pt idx="1">
                  <c:v>n = 5</c:v>
                </c:pt>
                <c:pt idx="2">
                  <c:v>n = 6</c:v>
                </c:pt>
                <c:pt idx="3">
                  <c:v>n = 7</c:v>
                </c:pt>
                <c:pt idx="4">
                  <c:v>n = 8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7A-4994-B976-9696383154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534879"/>
        <c:axId val="625824431"/>
      </c:barChart>
      <c:catAx>
        <c:axId val="113153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824431"/>
        <c:crosses val="autoZero"/>
        <c:auto val="1"/>
        <c:lblAlgn val="ctr"/>
        <c:lblOffset val="100"/>
        <c:noMultiLvlLbl val="0"/>
      </c:catAx>
      <c:valAx>
        <c:axId val="625824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31534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 sz="16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3FD44-5D4E-42CF-B646-A46102DAB618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8FB69-A0F4-4388-AC66-03C0534A20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741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Hamiltonian</a:t>
            </a:r>
          </a:p>
          <a:p>
            <a:r>
              <a:rPr lang="de-DE" dirty="0"/>
              <a:t>Kostenberechnung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B69-A0F4-4388-AC66-03C0534A20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0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Koppler haben eine Stärke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B69-A0F4-4388-AC66-03C0534A20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83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Embedding: basiert auf Hamiltonian</a:t>
            </a:r>
          </a:p>
          <a:p>
            <a:r>
              <a:rPr lang="de-DE" dirty="0"/>
              <a:t>Echte und logische Qubits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B69-A0F4-4388-AC66-03C0534A20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10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Anneal</a:t>
            </a:r>
            <a:r>
              <a:rPr lang="de-DE" dirty="0"/>
              <a:t>: Initial + eigener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B69-A0F4-4388-AC66-03C0534A20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05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-Erst </a:t>
            </a:r>
            <a:r>
              <a:rPr lang="de-DE" dirty="0" err="1"/>
              <a:t>Anneal</a:t>
            </a:r>
            <a:r>
              <a:rPr lang="de-DE" dirty="0"/>
              <a:t> </a:t>
            </a:r>
            <a:r>
              <a:rPr lang="de-DE" dirty="0" err="1"/>
              <a:t>ablauf</a:t>
            </a:r>
            <a:endParaRPr lang="de-DE" dirty="0"/>
          </a:p>
          <a:p>
            <a:r>
              <a:rPr lang="de-DE" dirty="0"/>
              <a:t>-Immer Energie ärmster Zustand</a:t>
            </a:r>
          </a:p>
          <a:p>
            <a:r>
              <a:rPr lang="de-DE" dirty="0"/>
              <a:t>-Tunneling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8FB69-A0F4-4388-AC66-03C0534A20A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42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8FE3A-6896-46F8-85AD-BFC8B7B52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8AE5E2-42C5-4AA5-B153-32BFDA516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F47562-4009-44E1-ADFF-C5DCF4414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AB9F13-D41D-42BE-ACBA-65BF3A94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A757F-D809-4946-B246-80A15F2D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4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EA3BC-C1C5-459B-9A78-7BA79966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CBE97B-DBF2-42A2-A0CF-A4153C25C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35945-924D-4B52-BA1A-F33487EB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9ECB15-3813-4046-9B69-4CBA6A82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DF6B4D-A17F-44AD-B5E5-2EB7BD82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69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462DA4-4EE6-4B10-A2D9-61B5E2272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7C2DBF-3C2A-4A28-B943-EDD4D7EB1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46FA89-573B-4FBC-AE8C-C3FEBD29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B458B-F8F1-475B-996E-017D6358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4AFBB-7EA6-4836-81FF-3D4E9924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82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2477D-C5CF-45D2-899D-5A1CEC62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2A95EF-51AB-443B-BD15-C6677FD9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3BE7E-AA2E-4518-8611-7A865644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E8506-2053-4D27-B776-2E9784CB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D3A7D-B124-46F3-BE5F-DDEE774A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10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B4922-2EA8-4606-ADC4-2FD443DD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428E0B-5F91-4B87-9982-D951E4101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218F37-60B8-4310-95C2-D33EBB02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D1D08-2A9D-4127-BB2C-A0CDBD9A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E0A46F-45C6-4DD4-8FE6-5E992B1C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6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9F81D-AAEF-44F8-87BA-B78E9BCA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C9808-1736-44FA-BC6A-6B66D436D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359530-0A12-42E3-8EDD-281719021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E32844-0780-4AD6-B87A-1DA2EC11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33BC3B-033B-474C-8BBB-E87A3DAC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416828-ECC0-459C-847A-D892DE06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14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6EA5C-48ED-4A24-A77D-94A9D316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CCE6F-6723-48B3-B2E7-93B6F433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FB179A-5E14-4DEF-B10D-E2E5129EA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1DD6FF-8871-4482-B769-0A3DD343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2A4D05-19CD-42FF-8263-1A44335E2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F2578D-B624-467F-963B-EEC1252D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472C43-445F-41B4-8DAF-F1C27465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4A474B-A157-4A28-8D67-894C5130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86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D8BAC-9ED3-4130-95AC-5AC3C21A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C718CC-AC3C-45E2-8FB9-32B8B75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480D4-B6EA-4569-A9B4-67DCC308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A86F44-B338-4BF6-8E66-47C986A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5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FDEAB0-CEC7-4586-8CE1-AC5CEEC1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147AB6-1384-4837-9E15-2EAF7459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489991-91EE-4BF2-9F04-5BDFCBB1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79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E122-AA48-42F5-9CD4-005BDD19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3A2F2F-7A1B-43E5-970D-3832E7949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822CF4-A686-4A82-AB82-A57EB8B66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F3C83C-10C0-471A-8249-0DB97EF6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9AC1E3-D125-4E2C-AA23-12BEB85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212957-C0E3-4EF8-9E2D-55B57056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72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64D7E-C707-43AA-8F78-382A47FC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3565C8-F9DD-4D4C-9DC9-D34171494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B1B6BD-6507-4B6F-88E3-C330ABA6C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690C7A-7546-4B3A-9BB2-7AF1E490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BFC4BE-05F7-41AC-88F6-2385694D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DA7241-D38B-4F4C-B1CB-726D9604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3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EBB9B-33FC-41B5-A1BE-655563EC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716686-A043-4181-AEEB-03225E3BF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69CCA-BF75-4F59-8800-A4A1B6BE0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F64E1-CCFF-48DB-BFBC-BECEE6A6D49B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552F0-DAF4-4BDD-8134-7D476AF12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87E50-80DB-4392-9CAC-D5DC85C8A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5C4A5-EF46-4E46-9C6B-E5E8E0A58C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42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1182864-FE66-4ED7-82BB-748E4A96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05" y="1859913"/>
            <a:ext cx="11954189" cy="1490244"/>
          </a:xfrm>
        </p:spPr>
        <p:txBody>
          <a:bodyPr>
            <a:noAutofit/>
          </a:bodyPr>
          <a:lstStyle/>
          <a:p>
            <a:r>
              <a:rPr lang="de-DE" sz="5400" dirty="0">
                <a:solidFill>
                  <a:srgbClr val="A5B22C"/>
                </a:solidFill>
              </a:rPr>
              <a:t>Lösung des n-Damenproblems auf einem adiabatischen Quantencomputer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82BF9DA-475E-4AED-811A-26048AF4536F}"/>
              </a:ext>
            </a:extLst>
          </p:cNvPr>
          <p:cNvSpPr txBox="1">
            <a:spLocks/>
          </p:cNvSpPr>
          <p:nvPr/>
        </p:nvSpPr>
        <p:spPr>
          <a:xfrm>
            <a:off x="118905" y="3579725"/>
            <a:ext cx="11954189" cy="365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latin typeface="+mn-lt"/>
              </a:rPr>
              <a:t>Jugend Forscht Projekt von Jakov D. Wallbrecher, Jonathan </a:t>
            </a:r>
            <a:r>
              <a:rPr lang="de-DE" sz="2400" dirty="0" err="1">
                <a:latin typeface="+mn-lt"/>
              </a:rPr>
              <a:t>Treffler</a:t>
            </a:r>
            <a:r>
              <a:rPr lang="de-DE" sz="2400" dirty="0">
                <a:latin typeface="+mn-lt"/>
              </a:rPr>
              <a:t> &amp; Paul </a:t>
            </a:r>
            <a:r>
              <a:rPr lang="de-DE" sz="2400" dirty="0" err="1">
                <a:latin typeface="+mn-lt"/>
              </a:rPr>
              <a:t>Schappert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567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54A45D-A517-4327-9096-16DDC15D1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402" y="433907"/>
            <a:ext cx="3877746" cy="599018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-8.000000	171	[0 0 1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-8.000000	6794	[0 1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	[1 0 0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115	[0 0 0 1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7	[0 0 1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10	[1 0 0 0 0 0 0 1 0 1 0 0 0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6	[1 0 1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[1 0 0 0 0 0 0 1 0 1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128	[0 1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[0 0 1 0 1 0 0 0 0 0 0 1 0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26	[0 0 0 1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	[0 0 1 0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16	[0 0 0 1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154	[0 0 0 1 0 1 0 0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12	[1 0 0 0 0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51	[1 1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11	[0 0 0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25	[1 0 0 0 0 0 1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87	[0 0 0 1 0 1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34	[1 0 0 0 0 0 0 1 0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	[0 0 1 1 1 0 0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	[0 0 1 1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56	[1 0 0 0 0 0 1 0 0 0 0 0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101	[0 0 0 1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4	[1 0 1 0 1 0 0 0 0 0 0 1 0 1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131	[0 1 0 0 0 0 0 1 0 0 0 0 1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53	[0 0 1 0 0 0 0 0 0 0 0 1 1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87	[0 1 0 1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44	[1 1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90	[0 1 0 0 0 0 0 0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31	[0 0 0 0 0 0 0 1 1 0 0 0 0 0 1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28	[0 0 1 0 1 0 0 0 0 0 0 1 1 0 0 0]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-6.000000	30	[0 0 0 0 0 1 0 0 0 0 0 1 1 0 0 0]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E9CEE45-F0D0-49CA-9A32-0CAB7FCC2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7" y="1808706"/>
            <a:ext cx="4769769" cy="32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EFB2C6F-45F0-4E83-A506-17C9997E2919}"/>
              </a:ext>
            </a:extLst>
          </p:cNvPr>
          <p:cNvSpPr txBox="1"/>
          <p:nvPr/>
        </p:nvSpPr>
        <p:spPr>
          <a:xfrm>
            <a:off x="3239881" y="311499"/>
            <a:ext cx="57339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pc="460" dirty="0"/>
              <a:t>-2 2 2 2 2 2 0 0 2 0 2 0 2 0 0 2 </a:t>
            </a:r>
          </a:p>
          <a:p>
            <a:r>
              <a:rPr lang="de-DE" sz="2400" spc="460" dirty="0"/>
              <a:t>0 -2 2 2 2 2 2 0 0 2 0 2 0 2 0 0 </a:t>
            </a:r>
          </a:p>
          <a:p>
            <a:r>
              <a:rPr lang="de-DE" sz="2400" spc="460" dirty="0"/>
              <a:t>0 0 -2 2 0 2 2 2 2 0 2 0 0 0 2 0 </a:t>
            </a:r>
          </a:p>
          <a:p>
            <a:r>
              <a:rPr lang="de-DE" sz="2400" spc="460" dirty="0"/>
              <a:t>0 0 0 -2 0 0 2 2 0 2 0 2 2 0 0 2 </a:t>
            </a:r>
          </a:p>
          <a:p>
            <a:r>
              <a:rPr lang="de-DE" sz="2400" spc="460" dirty="0"/>
              <a:t>0 0 0 0 -2 2 2 2 2 2 0 0 2 0 2 0 </a:t>
            </a:r>
          </a:p>
          <a:p>
            <a:r>
              <a:rPr lang="de-DE" sz="2400" spc="460" dirty="0"/>
              <a:t>0 0 0 0 0 -2 2 2 2 2 2 0 0 2 0 2 </a:t>
            </a:r>
          </a:p>
          <a:p>
            <a:r>
              <a:rPr lang="de-DE" sz="2400" spc="460" dirty="0"/>
              <a:t>0 0 0 0 0 0 -2 2 0 2 2 2 2 0 2 0 </a:t>
            </a:r>
          </a:p>
          <a:p>
            <a:r>
              <a:rPr lang="de-DE" sz="2400" spc="460" dirty="0"/>
              <a:t>0 0 0 0 0 0 0 -2 0 0 2 2 0 2 0 2 </a:t>
            </a:r>
          </a:p>
          <a:p>
            <a:r>
              <a:rPr lang="de-DE" sz="2400" spc="460" dirty="0"/>
              <a:t>0 0 0 0 0 0 0 0 -2 2 2 2 2 2 0 0 </a:t>
            </a:r>
          </a:p>
          <a:p>
            <a:r>
              <a:rPr lang="de-DE" sz="2400" spc="460" dirty="0"/>
              <a:t>0 0 0 0 0 0 0 0 0 -2 2 2 2 2 2 0 </a:t>
            </a:r>
          </a:p>
          <a:p>
            <a:r>
              <a:rPr lang="de-DE" sz="2400" spc="460" dirty="0"/>
              <a:t>0 0 0 0 0 0 0 0 0 0 -2 2 0 2 2 2 </a:t>
            </a:r>
          </a:p>
          <a:p>
            <a:r>
              <a:rPr lang="de-DE" sz="2400" spc="460" dirty="0"/>
              <a:t>0 0 0 0 0 0 0 0 0 0 0 -2 0 0 2 2 </a:t>
            </a:r>
          </a:p>
          <a:p>
            <a:r>
              <a:rPr lang="de-DE" sz="2400" spc="460" dirty="0"/>
              <a:t>0 0 0 0 0 0 0 0 0 0 0 0 -2 2 2 2 </a:t>
            </a:r>
          </a:p>
          <a:p>
            <a:r>
              <a:rPr lang="de-DE" sz="2400" spc="460" dirty="0"/>
              <a:t>0 0 0 0 0 0 0 0 0 0 0 0 0 -2 2 2 </a:t>
            </a:r>
          </a:p>
          <a:p>
            <a:r>
              <a:rPr lang="de-DE" sz="2400" spc="460" dirty="0"/>
              <a:t>0 0 0 0 0 0 0 0 0 0 0 0 0 0 -2 2 </a:t>
            </a:r>
          </a:p>
          <a:p>
            <a:r>
              <a:rPr lang="de-DE" sz="2400" spc="460" dirty="0"/>
              <a:t>0 0 0 0 0 0 0 0 0 0 0 0 0 0 0 -2 </a:t>
            </a:r>
          </a:p>
        </p:txBody>
      </p:sp>
    </p:spTree>
    <p:extLst>
      <p:ext uri="{BB962C8B-B14F-4D97-AF65-F5344CB8AC3E}">
        <p14:creationId xmlns:p14="http://schemas.microsoft.com/office/powerpoint/2010/main" val="302165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8A39A48C-F1E7-4BE1-B5A2-D292D199D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603040"/>
              </p:ext>
            </p:extLst>
          </p:nvPr>
        </p:nvGraphicFramePr>
        <p:xfrm>
          <a:off x="262270" y="510363"/>
          <a:ext cx="6862732" cy="3827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B18CAD6A-C98D-41F3-B67D-F312BE80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70" y="2821849"/>
            <a:ext cx="3827721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98DAFBD-ACDD-4366-814D-965F32BE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96" y="0"/>
            <a:ext cx="8885208" cy="68580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2A7B33E-C81E-4F65-99E5-791FA1160026}"/>
              </a:ext>
            </a:extLst>
          </p:cNvPr>
          <p:cNvCxnSpPr>
            <a:cxnSpLocks/>
          </p:cNvCxnSpPr>
          <p:nvPr/>
        </p:nvCxnSpPr>
        <p:spPr>
          <a:xfrm flipH="1" flipV="1">
            <a:off x="3508744" y="3732028"/>
            <a:ext cx="531628" cy="244549"/>
          </a:xfrm>
          <a:prstGeom prst="straightConnector1">
            <a:avLst/>
          </a:prstGeom>
          <a:ln w="7620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7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EC905F9-6B6C-41FC-971B-185869374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5"/>
          <a:stretch/>
        </p:blipFill>
        <p:spPr>
          <a:xfrm>
            <a:off x="1258186" y="765544"/>
            <a:ext cx="9144000" cy="53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3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E62A7A-3343-427E-8913-51617755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" y="0"/>
            <a:ext cx="5885121" cy="39234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8FCF18A-13D4-4BC9-AC96-3037291C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76" y="2352630"/>
            <a:ext cx="5882180" cy="39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8AE42-1BE9-4768-BD07-CA1442B40BA8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A5B22C"/>
                </a:solidFill>
              </a:rPr>
              <a:t>Das n-Damenproblem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21981A-2603-4257-B74F-76B77467788F}"/>
              </a:ext>
            </a:extLst>
          </p:cNvPr>
          <p:cNvSpPr/>
          <p:nvPr/>
        </p:nvSpPr>
        <p:spPr>
          <a:xfrm>
            <a:off x="8197267" y="2332126"/>
            <a:ext cx="782361" cy="780548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60296F-054C-4653-8D35-C5769D027BF0}"/>
              </a:ext>
            </a:extLst>
          </p:cNvPr>
          <p:cNvSpPr/>
          <p:nvPr/>
        </p:nvSpPr>
        <p:spPr>
          <a:xfrm>
            <a:off x="8975604" y="3893861"/>
            <a:ext cx="782361" cy="780548"/>
          </a:xfrm>
          <a:prstGeom prst="rect">
            <a:avLst/>
          </a:prstGeom>
          <a:solidFill>
            <a:srgbClr val="A5B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E7EDD8-BDB9-4BE5-B575-C096FB374849}"/>
              </a:ext>
            </a:extLst>
          </p:cNvPr>
          <p:cNvSpPr/>
          <p:nvPr/>
        </p:nvSpPr>
        <p:spPr>
          <a:xfrm>
            <a:off x="8983156" y="3123446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049CE5-4A81-47C8-B2DD-7E8A50390815}"/>
              </a:ext>
            </a:extLst>
          </p:cNvPr>
          <p:cNvSpPr/>
          <p:nvPr/>
        </p:nvSpPr>
        <p:spPr>
          <a:xfrm>
            <a:off x="9767996" y="2324657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5446638-95DD-497E-8ABE-C7E69A895283}"/>
              </a:ext>
            </a:extLst>
          </p:cNvPr>
          <p:cNvSpPr/>
          <p:nvPr/>
        </p:nvSpPr>
        <p:spPr>
          <a:xfrm>
            <a:off x="8199031" y="2334831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77BFBC7-25CB-449F-92A7-296D89762786}"/>
              </a:ext>
            </a:extLst>
          </p:cNvPr>
          <p:cNvSpPr/>
          <p:nvPr/>
        </p:nvSpPr>
        <p:spPr>
          <a:xfrm>
            <a:off x="8194496" y="1554492"/>
            <a:ext cx="782361" cy="78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D512BF9-C8AA-42A0-9692-4C3816C1D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41883"/>
              </p:ext>
            </p:extLst>
          </p:nvPr>
        </p:nvGraphicFramePr>
        <p:xfrm>
          <a:off x="7418529" y="1554159"/>
          <a:ext cx="3122192" cy="3122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548">
                  <a:extLst>
                    <a:ext uri="{9D8B030D-6E8A-4147-A177-3AD203B41FA5}">
                      <a16:colId xmlns:a16="http://schemas.microsoft.com/office/drawing/2014/main" val="2920000786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2230208659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4206420568"/>
                    </a:ext>
                  </a:extLst>
                </a:gridCol>
                <a:gridCol w="780548">
                  <a:extLst>
                    <a:ext uri="{9D8B030D-6E8A-4147-A177-3AD203B41FA5}">
                      <a16:colId xmlns:a16="http://schemas.microsoft.com/office/drawing/2014/main" val="1860271051"/>
                    </a:ext>
                  </a:extLst>
                </a:gridCol>
              </a:tblGrid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4241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272444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914052"/>
                  </a:ext>
                </a:extLst>
              </a:tr>
              <a:tr h="780548"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600" dirty="0"/>
                    </a:p>
                  </a:txBody>
                  <a:tcPr marL="132173" marR="132173" marT="66086" marB="660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110537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7E27640C-7179-4D90-A859-BB0011E2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02" y="2359023"/>
            <a:ext cx="717136" cy="7171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D0BF5F-EBB6-4643-84F8-4D20CC00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55" y="2353031"/>
            <a:ext cx="717136" cy="717136"/>
          </a:xfrm>
          <a:prstGeom prst="rect">
            <a:avLst/>
          </a:prstGeom>
          <a:noFill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6C74BB6-C2BF-4A83-8AB1-060B5A4B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63" y="3146205"/>
            <a:ext cx="717136" cy="717136"/>
          </a:xfrm>
          <a:prstGeom prst="rect">
            <a:avLst/>
          </a:prstGeom>
          <a:noFill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3D2FA6-455D-4095-A5CD-0511E79A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67" y="1588523"/>
            <a:ext cx="717136" cy="717136"/>
          </a:xfrm>
          <a:prstGeom prst="rect">
            <a:avLst/>
          </a:prstGeom>
          <a:noFill/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03BE289-ACEE-41E5-9535-9B1E38F71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63" y="3922235"/>
            <a:ext cx="717136" cy="717136"/>
          </a:xfrm>
          <a:prstGeom prst="rect">
            <a:avLst/>
          </a:prstGeom>
          <a:noFill/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8C1B152-F60D-437D-8042-585E93B389E7}"/>
              </a:ext>
            </a:extLst>
          </p:cNvPr>
          <p:cNvSpPr txBox="1"/>
          <p:nvPr/>
        </p:nvSpPr>
        <p:spPr>
          <a:xfrm>
            <a:off x="7418529" y="4854651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Spalte höchstens eine Dame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D594604-16FD-492D-9EC9-79E2192B9561}"/>
              </a:ext>
            </a:extLst>
          </p:cNvPr>
          <p:cNvSpPr txBox="1"/>
          <p:nvPr/>
        </p:nvSpPr>
        <p:spPr>
          <a:xfrm>
            <a:off x="7418529" y="5254761"/>
            <a:ext cx="362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Reihe höchstens eine Dame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59367C-92C2-4240-9735-93DC5A9EAA69}"/>
              </a:ext>
            </a:extLst>
          </p:cNvPr>
          <p:cNvSpPr txBox="1"/>
          <p:nvPr/>
        </p:nvSpPr>
        <p:spPr>
          <a:xfrm>
            <a:off x="7418529" y="5654871"/>
            <a:ext cx="39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 Diagonale höchstens eine Dame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EA97FAE-2A0B-4A5C-B44F-3413C8A73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6" y="1554159"/>
            <a:ext cx="4404041" cy="44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ACA7865-0C22-4CAA-8711-233B95644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694353"/>
              </p:ext>
            </p:extLst>
          </p:nvPr>
        </p:nvGraphicFramePr>
        <p:xfrm>
          <a:off x="1826198" y="685907"/>
          <a:ext cx="3733800" cy="3629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05520567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6844439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521837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4075011"/>
                    </a:ext>
                  </a:extLst>
                </a:gridCol>
              </a:tblGrid>
              <a:tr h="907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a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443249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</a:t>
                      </a:r>
                      <a:endParaRPr lang="de-DE" sz="3600" b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h</a:t>
                      </a:r>
                      <a:endParaRPr lang="de-DE" sz="3600" b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68760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</a:t>
                      </a:r>
                      <a:endParaRPr lang="de-DE" sz="3600" b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j</a:t>
                      </a:r>
                      <a:endParaRPr lang="de-DE" sz="3600" b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k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864591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n</a:t>
                      </a:r>
                      <a:endParaRPr lang="de-DE" sz="3600" b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36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p</a:t>
                      </a:r>
                      <a:endParaRPr lang="de-DE" sz="36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399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04B7394-2AE0-434C-AF9E-AE44DF15D7FB}"/>
                  </a:ext>
                </a:extLst>
              </p:cNvPr>
              <p:cNvSpPr txBox="1"/>
              <p:nvPr/>
            </p:nvSpPr>
            <p:spPr>
              <a:xfrm>
                <a:off x="5993888" y="880440"/>
                <a:ext cx="3909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de-DE" sz="3200" dirty="0"/>
                            <m:t> </m:t>
                          </m:r>
                        </m:e>
                        <m:sup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04B7394-2AE0-434C-AF9E-AE44DF15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888" y="880440"/>
                <a:ext cx="39094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5D1719-B674-451A-930D-355108F425A0}"/>
              </a:ext>
            </a:extLst>
          </p:cNvPr>
          <p:cNvCxnSpPr>
            <a:cxnSpLocks/>
          </p:cNvCxnSpPr>
          <p:nvPr/>
        </p:nvCxnSpPr>
        <p:spPr>
          <a:xfrm>
            <a:off x="5559998" y="4315567"/>
            <a:ext cx="714251" cy="663285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E0B9165-5655-4F95-A665-5BA0B4A51729}"/>
              </a:ext>
            </a:extLst>
          </p:cNvPr>
          <p:cNvCxnSpPr>
            <a:cxnSpLocks/>
          </p:cNvCxnSpPr>
          <p:nvPr/>
        </p:nvCxnSpPr>
        <p:spPr>
          <a:xfrm>
            <a:off x="5559998" y="1156805"/>
            <a:ext cx="505467" cy="0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720144B-3687-4C23-AE30-8D515B7DCE0E}"/>
              </a:ext>
            </a:extLst>
          </p:cNvPr>
          <p:cNvCxnSpPr>
            <a:cxnSpLocks/>
          </p:cNvCxnSpPr>
          <p:nvPr/>
        </p:nvCxnSpPr>
        <p:spPr>
          <a:xfrm>
            <a:off x="2295958" y="4315567"/>
            <a:ext cx="0" cy="1075140"/>
          </a:xfrm>
          <a:prstGeom prst="straightConnector1">
            <a:avLst/>
          </a:prstGeom>
          <a:ln w="57150">
            <a:solidFill>
              <a:srgbClr val="A5B2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656CC65-F250-4A21-93C2-82BCF2296B65}"/>
                  </a:ext>
                </a:extLst>
              </p:cNvPr>
              <p:cNvSpPr txBox="1"/>
              <p:nvPr/>
            </p:nvSpPr>
            <p:spPr>
              <a:xfrm>
                <a:off x="1726181" y="5492647"/>
                <a:ext cx="39338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de-DE" sz="3200" dirty="0"/>
                            <m:t> </m:t>
                          </m:r>
                        </m:e>
                        <m:sup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656CC65-F250-4A21-93C2-82BCF2296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81" y="5492647"/>
                <a:ext cx="393383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07FA9A9D-D6F0-4AE3-A5FD-A8498D89A092}"/>
                  </a:ext>
                </a:extLst>
              </p:cNvPr>
              <p:cNvSpPr txBox="1"/>
              <p:nvPr/>
            </p:nvSpPr>
            <p:spPr>
              <a:xfrm>
                <a:off x="6274249" y="5000204"/>
                <a:ext cx="42496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−0,5)</m:t>
                          </m:r>
                          <m:r>
                            <m:rPr>
                              <m:nor/>
                            </m:rPr>
                            <a:rPr lang="de-DE" sz="3200" dirty="0"/>
                            <m:t> </m:t>
                          </m:r>
                        </m:e>
                        <m:sup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07FA9A9D-D6F0-4AE3-A5FD-A8498D89A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49" y="5000204"/>
                <a:ext cx="424969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4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9699CBB-1634-4127-8BAC-B2846C47F9E0}"/>
                  </a:ext>
                </a:extLst>
              </p:cNvPr>
              <p:cNvSpPr/>
              <p:nvPr/>
            </p:nvSpPr>
            <p:spPr>
              <a:xfrm>
                <a:off x="1192404" y="1360961"/>
                <a:ext cx="9807192" cy="838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−0,5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−0,5)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−0,5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</m:t>
                      </m:r>
                    </m:oMath>
                  </m:oMathPara>
                </a14:m>
                <a:endParaRPr lang="de-DE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D9699CBB-1634-4127-8BAC-B2846C47F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04" y="1360961"/>
                <a:ext cx="9807192" cy="838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88E42E9-140F-471C-87F5-84D695CC4D1A}"/>
                  </a:ext>
                </a:extLst>
              </p:cNvPr>
              <p:cNvSpPr txBox="1"/>
              <p:nvPr/>
            </p:nvSpPr>
            <p:spPr>
              <a:xfrm>
                <a:off x="1192404" y="365716"/>
                <a:ext cx="9075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88E42E9-140F-471C-87F5-84D695CC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04" y="365716"/>
                <a:ext cx="9075946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69B6EBB-D8FD-4514-B444-901DA14D0945}"/>
                  </a:ext>
                </a:extLst>
              </p:cNvPr>
              <p:cNvSpPr txBox="1"/>
              <p:nvPr/>
            </p:nvSpPr>
            <p:spPr>
              <a:xfrm>
                <a:off x="1192404" y="863338"/>
                <a:ext cx="9075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de-DE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69B6EBB-D8FD-4514-B444-901DA14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04" y="863338"/>
                <a:ext cx="907594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8B69C2A-7113-4DBC-8488-7ABCF30B5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974069"/>
              </p:ext>
            </p:extLst>
          </p:nvPr>
        </p:nvGraphicFramePr>
        <p:xfrm>
          <a:off x="5035274" y="2724631"/>
          <a:ext cx="3670300" cy="36703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342603752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9861404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96155183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85906841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17544658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756754728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93334279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52798955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0093293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61664546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164484054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82960879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11857935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30850847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916056395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83738051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421943751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de-DE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h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i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j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o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p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545545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a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9415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b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0395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c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51468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d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4543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9228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5102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548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h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68292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i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44775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j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59964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k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816776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572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m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-2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7528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n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00047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o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44003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p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</a:t>
                      </a:r>
                      <a:endParaRPr lang="de-D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-2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859734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B0B4875-E6D0-49F3-A305-3A978D4B10C9}"/>
              </a:ext>
            </a:extLst>
          </p:cNvPr>
          <p:cNvSpPr txBox="1"/>
          <p:nvPr/>
        </p:nvSpPr>
        <p:spPr>
          <a:xfrm>
            <a:off x="2940217" y="4114487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de-DE" sz="3600" dirty="0"/>
              <a:t> </a:t>
            </a:r>
            <a:r>
              <a:rPr lang="de-DE" sz="3600" dirty="0">
                <a:solidFill>
                  <a:schemeClr val="accent4"/>
                </a:solidFill>
              </a:rPr>
              <a:t>a</a:t>
            </a:r>
            <a:r>
              <a:rPr lang="de-DE" sz="3600" dirty="0"/>
              <a:t> </a:t>
            </a:r>
            <a:r>
              <a:rPr lang="de-DE" sz="3600" dirty="0">
                <a:solidFill>
                  <a:schemeClr val="accent5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7841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86C9D35-71D5-4241-991F-7B2C2F76C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59792"/>
              </p:ext>
            </p:extLst>
          </p:nvPr>
        </p:nvGraphicFramePr>
        <p:xfrm>
          <a:off x="3023192" y="356192"/>
          <a:ext cx="6145616" cy="61456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4101">
                  <a:extLst>
                    <a:ext uri="{9D8B030D-6E8A-4147-A177-3AD203B41FA5}">
                      <a16:colId xmlns:a16="http://schemas.microsoft.com/office/drawing/2014/main" val="2885163573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668033997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7881946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1607238602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558545520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4266389774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847810700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3130539641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4172660115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486915657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385977179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3835445305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3014359439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270843983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1097934220"/>
                    </a:ext>
                  </a:extLst>
                </a:gridCol>
                <a:gridCol w="384101">
                  <a:extLst>
                    <a:ext uri="{9D8B030D-6E8A-4147-A177-3AD203B41FA5}">
                      <a16:colId xmlns:a16="http://schemas.microsoft.com/office/drawing/2014/main" val="2965008090"/>
                    </a:ext>
                  </a:extLst>
                </a:gridCol>
              </a:tblGrid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 dirty="0">
                          <a:effectLst/>
                        </a:rPr>
                        <a:t>-2</a:t>
                      </a:r>
                      <a:endParaRPr lang="de-DE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1935167216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758580439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3629153814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2852971298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4210672320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994744592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1232880803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2733811243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2377653676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1501758974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956837151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882000401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1797658996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2771971764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-2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2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3116605637"/>
                  </a:ext>
                </a:extLst>
              </a:tr>
              <a:tr h="3841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>
                          <a:effectLst/>
                        </a:rPr>
                        <a:t>0</a:t>
                      </a:r>
                      <a:endParaRPr lang="de-DE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2100" dirty="0">
                          <a:effectLst/>
                        </a:rPr>
                        <a:t>-2</a:t>
                      </a:r>
                      <a:endParaRPr lang="de-DE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079" marR="79079" marT="0" marB="0" anchor="ctr"/>
                </a:tc>
                <a:extLst>
                  <a:ext uri="{0D108BD9-81ED-4DB2-BD59-A6C34878D82A}">
                    <a16:rowId xmlns:a16="http://schemas.microsoft.com/office/drawing/2014/main" val="114626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8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A9F07-C871-4369-836C-D9D71324A75F}"/>
              </a:ext>
            </a:extLst>
          </p:cNvPr>
          <p:cNvSpPr txBox="1">
            <a:spLocks/>
          </p:cNvSpPr>
          <p:nvPr/>
        </p:nvSpPr>
        <p:spPr>
          <a:xfrm>
            <a:off x="350017" y="302419"/>
            <a:ext cx="11954189" cy="642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A5B22C"/>
                </a:solidFill>
              </a:rPr>
              <a:t>Funktionsweise eines adiabatischen Quantencomputers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07BBB83-9F8C-42EE-9934-AA95FCAF9A76}"/>
              </a:ext>
            </a:extLst>
          </p:cNvPr>
          <p:cNvGrpSpPr/>
          <p:nvPr/>
        </p:nvGrpSpPr>
        <p:grpSpPr>
          <a:xfrm>
            <a:off x="8817316" y="2312048"/>
            <a:ext cx="2519916" cy="2519916"/>
            <a:chOff x="676106" y="1377777"/>
            <a:chExt cx="2519916" cy="2519916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1250BDB0-3A07-4C6E-966D-E86FEA162529}"/>
                </a:ext>
              </a:extLst>
            </p:cNvPr>
            <p:cNvGrpSpPr/>
            <p:nvPr/>
          </p:nvGrpSpPr>
          <p:grpSpPr>
            <a:xfrm>
              <a:off x="942292" y="1799613"/>
              <a:ext cx="1908998" cy="1749547"/>
              <a:chOff x="8727043" y="3094919"/>
              <a:chExt cx="1908998" cy="1749547"/>
            </a:xfrm>
          </p:grpSpPr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CB614D9-63F7-4860-A565-28A3F38E1F43}"/>
                  </a:ext>
                </a:extLst>
              </p:cNvPr>
              <p:cNvSpPr txBox="1"/>
              <p:nvPr/>
            </p:nvSpPr>
            <p:spPr>
              <a:xfrm>
                <a:off x="8727044" y="3379043"/>
                <a:ext cx="61427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6600" dirty="0">
                    <a:ln>
                      <a:solidFill>
                        <a:schemeClr val="tx1"/>
                      </a:solidFill>
                    </a:ln>
                    <a:solidFill>
                      <a:srgbClr val="A5B22C">
                        <a:alpha val="69000"/>
                      </a:srgbClr>
                    </a:solidFill>
                  </a:rPr>
                  <a:t>0</a:t>
                </a:r>
              </a:p>
            </p:txBody>
          </p:sp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E840F40-FB70-4F42-84D1-EB0C9B144C30}"/>
                  </a:ext>
                </a:extLst>
              </p:cNvPr>
              <p:cNvSpPr txBox="1"/>
              <p:nvPr/>
            </p:nvSpPr>
            <p:spPr>
              <a:xfrm>
                <a:off x="8727043" y="3379043"/>
                <a:ext cx="61427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6600" dirty="0">
                    <a:ln>
                      <a:solidFill>
                        <a:schemeClr val="tx1"/>
                      </a:solidFill>
                    </a:ln>
                    <a:solidFill>
                      <a:srgbClr val="A5B22C">
                        <a:alpha val="64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F3BB436-01F8-4AA3-9CF8-BC236C677091}"/>
                  </a:ext>
                </a:extLst>
              </p:cNvPr>
              <p:cNvSpPr txBox="1"/>
              <p:nvPr/>
            </p:nvSpPr>
            <p:spPr>
              <a:xfrm>
                <a:off x="10100317" y="3094919"/>
                <a:ext cx="5357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5400" dirty="0">
                    <a:solidFill>
                      <a:srgbClr val="A5B22C"/>
                    </a:solidFill>
                  </a:rPr>
                  <a:t>0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7FE68CB-0A8F-412D-89B3-89223C231907}"/>
                  </a:ext>
                </a:extLst>
              </p:cNvPr>
              <p:cNvSpPr txBox="1"/>
              <p:nvPr/>
            </p:nvSpPr>
            <p:spPr>
              <a:xfrm>
                <a:off x="10100317" y="3921136"/>
                <a:ext cx="5357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5400" dirty="0">
                    <a:solidFill>
                      <a:srgbClr val="A5B22C"/>
                    </a:solidFill>
                  </a:rPr>
                  <a:t>1</a:t>
                </a:r>
              </a:p>
            </p:txBody>
          </p: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D6B06681-C02B-4459-9163-3447CA5D7C6C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 flipV="1">
                <a:off x="9341314" y="3556584"/>
                <a:ext cx="759003" cy="376457"/>
              </a:xfrm>
              <a:prstGeom prst="straightConnector1">
                <a:avLst/>
              </a:prstGeom>
              <a:ln w="5715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E7AAFD45-4E19-4034-BF55-B1999E002D54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>
                <a:off x="9341314" y="3933041"/>
                <a:ext cx="759003" cy="449760"/>
              </a:xfrm>
              <a:prstGeom prst="straightConnector1">
                <a:avLst/>
              </a:prstGeom>
              <a:ln w="5715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2C0AE40-B20D-4FB2-B629-A031A96235F8}"/>
                </a:ext>
              </a:extLst>
            </p:cNvPr>
            <p:cNvSpPr/>
            <p:nvPr/>
          </p:nvSpPr>
          <p:spPr>
            <a:xfrm>
              <a:off x="676106" y="1377777"/>
              <a:ext cx="2519916" cy="2519916"/>
            </a:xfrm>
            <a:prstGeom prst="ellipse">
              <a:avLst/>
            </a:prstGeom>
            <a:noFill/>
            <a:ln w="7620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7CBEA566-2EB5-4E4C-B7C0-A45F7455AB64}"/>
              </a:ext>
            </a:extLst>
          </p:cNvPr>
          <p:cNvSpPr txBox="1"/>
          <p:nvPr/>
        </p:nvSpPr>
        <p:spPr>
          <a:xfrm>
            <a:off x="4024478" y="4087956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rgbClr val="A5B22C">
                    <a:alpha val="64000"/>
                  </a:srgbClr>
                </a:solidFill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AEC823D-94A4-490F-9449-60495A025825}"/>
              </a:ext>
            </a:extLst>
          </p:cNvPr>
          <p:cNvSpPr txBox="1"/>
          <p:nvPr/>
        </p:nvSpPr>
        <p:spPr>
          <a:xfrm>
            <a:off x="4024478" y="4087956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rgbClr val="A5B22C">
                    <a:alpha val="64000"/>
                  </a:srgbClr>
                </a:solidFill>
              </a:rPr>
              <a:t>1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8BCD604-37E5-4569-9041-883B562BDB96}"/>
              </a:ext>
            </a:extLst>
          </p:cNvPr>
          <p:cNvSpPr/>
          <p:nvPr/>
        </p:nvSpPr>
        <p:spPr>
          <a:xfrm>
            <a:off x="3952480" y="4209761"/>
            <a:ext cx="679720" cy="679720"/>
          </a:xfrm>
          <a:prstGeom prst="ellipse">
            <a:avLst/>
          </a:prstGeom>
          <a:noFill/>
          <a:ln w="571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45C800-1C9B-441F-B056-F549C51459F0}"/>
              </a:ext>
            </a:extLst>
          </p:cNvPr>
          <p:cNvSpPr txBox="1"/>
          <p:nvPr/>
        </p:nvSpPr>
        <p:spPr>
          <a:xfrm>
            <a:off x="6411955" y="4086112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rgbClr val="A5B22C">
                    <a:alpha val="64000"/>
                  </a:srgbClr>
                </a:solidFill>
              </a:rPr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F217A2B-5DC2-45EA-AC96-277A341EAD68}"/>
              </a:ext>
            </a:extLst>
          </p:cNvPr>
          <p:cNvSpPr txBox="1"/>
          <p:nvPr/>
        </p:nvSpPr>
        <p:spPr>
          <a:xfrm>
            <a:off x="6411955" y="4086112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rgbClr val="A5B22C">
                    <a:alpha val="64000"/>
                  </a:srgbClr>
                </a:solidFill>
              </a:rPr>
              <a:t>1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64208FA-D695-4780-9B98-7393800E28C3}"/>
              </a:ext>
            </a:extLst>
          </p:cNvPr>
          <p:cNvSpPr/>
          <p:nvPr/>
        </p:nvSpPr>
        <p:spPr>
          <a:xfrm>
            <a:off x="6339957" y="4207917"/>
            <a:ext cx="679720" cy="679720"/>
          </a:xfrm>
          <a:prstGeom prst="ellipse">
            <a:avLst/>
          </a:prstGeom>
          <a:noFill/>
          <a:ln w="5715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83E2FC7-035F-4766-A766-290262DC69D8}"/>
              </a:ext>
            </a:extLst>
          </p:cNvPr>
          <p:cNvCxnSpPr>
            <a:cxnSpLocks/>
          </p:cNvCxnSpPr>
          <p:nvPr/>
        </p:nvCxnSpPr>
        <p:spPr>
          <a:xfrm>
            <a:off x="4981615" y="4637971"/>
            <a:ext cx="924984" cy="0"/>
          </a:xfrm>
          <a:prstGeom prst="straightConnector1">
            <a:avLst/>
          </a:prstGeom>
          <a:ln w="57150">
            <a:solidFill>
              <a:srgbClr val="A5B2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2EB4DBA5-7570-4E6D-B500-2BB98BEFD49D}"/>
              </a:ext>
            </a:extLst>
          </p:cNvPr>
          <p:cNvSpPr txBox="1"/>
          <p:nvPr/>
        </p:nvSpPr>
        <p:spPr>
          <a:xfrm>
            <a:off x="4885204" y="423416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Gleichheit</a:t>
            </a:r>
            <a:endParaRPr lang="de-DE" sz="1600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E45DB8C-3F36-4962-A5FA-476B1C36D548}"/>
              </a:ext>
            </a:extLst>
          </p:cNvPr>
          <p:cNvGrpSpPr/>
          <p:nvPr/>
        </p:nvGrpSpPr>
        <p:grpSpPr>
          <a:xfrm>
            <a:off x="3772393" y="5489692"/>
            <a:ext cx="3363282" cy="1008866"/>
            <a:chOff x="5962622" y="3008780"/>
            <a:chExt cx="3363282" cy="1008866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D916034-03F0-4A40-A448-BEE852C05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3098" y="3015990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17FA21A-A637-45A0-B2F5-805E1D7E1085}"/>
                </a:ext>
              </a:extLst>
            </p:cNvPr>
            <p:cNvSpPr txBox="1"/>
            <p:nvPr/>
          </p:nvSpPr>
          <p:spPr>
            <a:xfrm>
              <a:off x="6815281" y="33684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D1E7752-07E5-42BF-BFED-98C51E344462}"/>
                </a:ext>
              </a:extLst>
            </p:cNvPr>
            <p:cNvSpPr/>
            <p:nvPr/>
          </p:nvSpPr>
          <p:spPr>
            <a:xfrm>
              <a:off x="6748975" y="3426573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3D7527E-2B65-4947-9548-430CC903A0DE}"/>
                </a:ext>
              </a:extLst>
            </p:cNvPr>
            <p:cNvSpPr txBox="1"/>
            <p:nvPr/>
          </p:nvSpPr>
          <p:spPr>
            <a:xfrm>
              <a:off x="6028928" y="3371315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582F770-D719-4572-80A8-474F307D9E6B}"/>
                </a:ext>
              </a:extLst>
            </p:cNvPr>
            <p:cNvSpPr/>
            <p:nvPr/>
          </p:nvSpPr>
          <p:spPr>
            <a:xfrm>
              <a:off x="5962622" y="3429467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C73BE24-DAFB-4EEF-8197-90F5FF62E89F}"/>
                </a:ext>
              </a:extLst>
            </p:cNvPr>
            <p:cNvSpPr txBox="1"/>
            <p:nvPr/>
          </p:nvSpPr>
          <p:spPr>
            <a:xfrm>
              <a:off x="8845404" y="33684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C3320D2-DF9C-48C4-A502-B8D098BAC858}"/>
                </a:ext>
              </a:extLst>
            </p:cNvPr>
            <p:cNvSpPr/>
            <p:nvPr/>
          </p:nvSpPr>
          <p:spPr>
            <a:xfrm>
              <a:off x="8779098" y="3426573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9596C31-C3FB-4E9B-9A1F-A0116B48DFF3}"/>
                </a:ext>
              </a:extLst>
            </p:cNvPr>
            <p:cNvSpPr txBox="1"/>
            <p:nvPr/>
          </p:nvSpPr>
          <p:spPr>
            <a:xfrm>
              <a:off x="8059051" y="3371315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0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F45CF83-161C-46DE-A2EE-5C1EDF16ABE2}"/>
                </a:ext>
              </a:extLst>
            </p:cNvPr>
            <p:cNvSpPr/>
            <p:nvPr/>
          </p:nvSpPr>
          <p:spPr>
            <a:xfrm>
              <a:off x="7992745" y="3429467"/>
              <a:ext cx="546806" cy="54680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5C3854DB-225B-4186-A1C0-4245FB7A46B8}"/>
                </a:ext>
              </a:extLst>
            </p:cNvPr>
            <p:cNvCxnSpPr>
              <a:cxnSpLocks/>
            </p:cNvCxnSpPr>
            <p:nvPr/>
          </p:nvCxnSpPr>
          <p:spPr>
            <a:xfrm>
              <a:off x="8378803" y="3008780"/>
              <a:ext cx="189239" cy="355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2F3E46D1-CFD4-4B0F-AD1C-7BB7A2A4A2BA}"/>
              </a:ext>
            </a:extLst>
          </p:cNvPr>
          <p:cNvSpPr txBox="1"/>
          <p:nvPr/>
        </p:nvSpPr>
        <p:spPr>
          <a:xfrm>
            <a:off x="4885203" y="4920445"/>
            <a:ext cx="1138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Messung</a:t>
            </a:r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BF60630-D0EE-41A2-A029-EE78BA6CD9E2}"/>
              </a:ext>
            </a:extLst>
          </p:cNvPr>
          <p:cNvGrpSpPr/>
          <p:nvPr/>
        </p:nvGrpSpPr>
        <p:grpSpPr>
          <a:xfrm>
            <a:off x="730681" y="1292733"/>
            <a:ext cx="5744629" cy="2109836"/>
            <a:chOff x="592149" y="1016636"/>
            <a:chExt cx="6964968" cy="2558031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C02459A-57DE-4BDF-8FF3-C11BF9CE4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0" t="1853" r="9314" b="800"/>
            <a:stretch/>
          </p:blipFill>
          <p:spPr bwMode="auto">
            <a:xfrm>
              <a:off x="592149" y="1016636"/>
              <a:ext cx="1463334" cy="2558031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0F2F35-33F9-41CE-A20A-EB5FA43E1F95}"/>
                </a:ext>
              </a:extLst>
            </p:cNvPr>
            <p:cNvSpPr/>
            <p:nvPr/>
          </p:nvSpPr>
          <p:spPr>
            <a:xfrm>
              <a:off x="1103991" y="2805102"/>
              <a:ext cx="454179" cy="769565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6C04582-857C-45F1-8258-A39CBA6F980B}"/>
                </a:ext>
              </a:extLst>
            </p:cNvPr>
            <p:cNvSpPr/>
            <p:nvPr/>
          </p:nvSpPr>
          <p:spPr>
            <a:xfrm>
              <a:off x="2667370" y="1231691"/>
              <a:ext cx="2443118" cy="211609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2606F9D-F8A9-4D19-89ED-47231CB729AA}"/>
                </a:ext>
              </a:extLst>
            </p:cNvPr>
            <p:cNvCxnSpPr>
              <a:cxnSpLocks/>
              <a:stCxn id="36" idx="1"/>
              <a:endCxn id="35" idx="0"/>
            </p:cNvCxnSpPr>
            <p:nvPr/>
          </p:nvCxnSpPr>
          <p:spPr>
            <a:xfrm flipH="1">
              <a:off x="1331081" y="1541586"/>
              <a:ext cx="1694075" cy="1263516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C0CEFD08-1583-4B2A-B8F0-F523FE84B05F}"/>
                </a:ext>
              </a:extLst>
            </p:cNvPr>
            <p:cNvCxnSpPr>
              <a:cxnSpLocks/>
              <a:stCxn id="36" idx="4"/>
              <a:endCxn id="35" idx="4"/>
            </p:cNvCxnSpPr>
            <p:nvPr/>
          </p:nvCxnSpPr>
          <p:spPr>
            <a:xfrm flipH="1">
              <a:off x="1331081" y="3347785"/>
              <a:ext cx="2557848" cy="226882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0BD8038A-BE80-45E7-A205-315F43066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" t="1614" r="5786" b="1614"/>
            <a:stretch/>
          </p:blipFill>
          <p:spPr>
            <a:xfrm>
              <a:off x="5441023" y="1231691"/>
              <a:ext cx="2116094" cy="2116094"/>
            </a:xfrm>
            <a:prstGeom prst="ellipse">
              <a:avLst/>
            </a:prstGeom>
            <a:ln w="44450">
              <a:solidFill>
                <a:srgbClr val="A5B22C"/>
              </a:solidFill>
            </a:ln>
          </p:spPr>
        </p:pic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2AD3D638-4899-4D94-954B-BE9FCDD89093}"/>
                </a:ext>
              </a:extLst>
            </p:cNvPr>
            <p:cNvSpPr/>
            <p:nvPr/>
          </p:nvSpPr>
          <p:spPr>
            <a:xfrm>
              <a:off x="3717929" y="2118469"/>
              <a:ext cx="342000" cy="342537"/>
            </a:xfrm>
            <a:prstGeom prst="ellipse">
              <a:avLst/>
            </a:prstGeom>
            <a:noFill/>
            <a:ln w="44450">
              <a:solidFill>
                <a:srgbClr val="A5B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6BA22F04-093D-4BC9-90D9-214D16C8555C}"/>
                </a:ext>
              </a:extLst>
            </p:cNvPr>
            <p:cNvCxnSpPr>
              <a:cxnSpLocks/>
              <a:stCxn id="39" idx="3"/>
              <a:endCxn id="40" idx="4"/>
            </p:cNvCxnSpPr>
            <p:nvPr/>
          </p:nvCxnSpPr>
          <p:spPr>
            <a:xfrm flipH="1" flipV="1">
              <a:off x="3888929" y="2461006"/>
              <a:ext cx="1861989" cy="576884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EAE744A7-A626-4C7F-BD59-BC10028181FD}"/>
                </a:ext>
              </a:extLst>
            </p:cNvPr>
            <p:cNvCxnSpPr>
              <a:cxnSpLocks/>
              <a:stCxn id="39" idx="1"/>
              <a:endCxn id="40" idx="0"/>
            </p:cNvCxnSpPr>
            <p:nvPr/>
          </p:nvCxnSpPr>
          <p:spPr>
            <a:xfrm flipH="1">
              <a:off x="3888929" y="1541586"/>
              <a:ext cx="1861989" cy="576883"/>
            </a:xfrm>
            <a:prstGeom prst="line">
              <a:avLst/>
            </a:prstGeom>
            <a:ln w="44450">
              <a:solidFill>
                <a:srgbClr val="A5B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168A95-9746-460E-8121-B37F9033B29C}"/>
              </a:ext>
            </a:extLst>
          </p:cNvPr>
          <p:cNvSpPr/>
          <p:nvPr/>
        </p:nvSpPr>
        <p:spPr>
          <a:xfrm>
            <a:off x="3308790" y="4021766"/>
            <a:ext cx="4338006" cy="2750823"/>
          </a:xfrm>
          <a:prstGeom prst="roundRect">
            <a:avLst/>
          </a:prstGeom>
          <a:noFill/>
          <a:ln w="38100">
            <a:solidFill>
              <a:srgbClr val="A5B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8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16" grpId="0"/>
      <p:bldP spid="17" grpId="0" animBg="1"/>
      <p:bldP spid="28" grpId="0"/>
      <p:bldP spid="3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1CB3A0A3-AED1-4FE0-AB9B-8F2701BA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t="18572" r="26648"/>
          <a:stretch/>
        </p:blipFill>
        <p:spPr>
          <a:xfrm>
            <a:off x="8390737" y="582502"/>
            <a:ext cx="3318308" cy="292331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345099A-0B6B-4E86-9544-CF6231CA1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3" y="301744"/>
            <a:ext cx="4235911" cy="4443759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625E85A-261C-4805-B514-11D142D04A83}"/>
              </a:ext>
            </a:extLst>
          </p:cNvPr>
          <p:cNvGrpSpPr/>
          <p:nvPr/>
        </p:nvGrpSpPr>
        <p:grpSpPr>
          <a:xfrm>
            <a:off x="4846870" y="582504"/>
            <a:ext cx="2793967" cy="2924750"/>
            <a:chOff x="4703330" y="3684635"/>
            <a:chExt cx="2261336" cy="2367186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CBF17E8-9B5A-4D2A-870B-20469A4977B4}"/>
                </a:ext>
              </a:extLst>
            </p:cNvPr>
            <p:cNvGrpSpPr/>
            <p:nvPr/>
          </p:nvGrpSpPr>
          <p:grpSpPr>
            <a:xfrm>
              <a:off x="4703330" y="3684635"/>
              <a:ext cx="2255938" cy="1942549"/>
              <a:chOff x="5441618" y="3612644"/>
              <a:chExt cx="2255938" cy="194254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390F7437-A7A6-4A0B-9CDF-06E77BA05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60" t="581" r="15323" b="80659"/>
              <a:stretch/>
            </p:blipFill>
            <p:spPr>
              <a:xfrm>
                <a:off x="5441618" y="3612644"/>
                <a:ext cx="2255938" cy="1631216"/>
              </a:xfrm>
              <a:prstGeom prst="rect">
                <a:avLst/>
              </a:prstGeom>
            </p:spPr>
          </p:pic>
          <p:cxnSp>
            <p:nvCxnSpPr>
              <p:cNvPr id="6" name="Gerade Verbindung mit Pfeil 5">
                <a:extLst>
                  <a:ext uri="{FF2B5EF4-FFF2-40B4-BE49-F238E27FC236}">
                    <a16:creationId xmlns:a16="http://schemas.microsoft.com/office/drawing/2014/main" id="{397BEC89-6486-4E8E-A3B1-E63180875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0872" y="4575894"/>
                <a:ext cx="398151" cy="979299"/>
              </a:xfrm>
              <a:prstGeom prst="straightConnector1">
                <a:avLst/>
              </a:prstGeom>
              <a:ln w="7620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1D582ECC-D5C9-4642-AD06-3DB1911C7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0138" y="4825958"/>
                <a:ext cx="0" cy="724126"/>
              </a:xfrm>
              <a:prstGeom prst="straightConnector1">
                <a:avLst/>
              </a:prstGeom>
              <a:ln w="76200">
                <a:solidFill>
                  <a:srgbClr val="A5B22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E802D1F5-64E6-472E-AF87-222F4AEF8137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" flipH="1">
                <a:off x="7022422" y="4476889"/>
                <a:ext cx="401861" cy="436728"/>
              </a:xfrm>
              <a:prstGeom prst="line">
                <a:avLst/>
              </a:prstGeom>
              <a:ln w="76200">
                <a:solidFill>
                  <a:srgbClr val="A5B2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20672AB7-3A8B-470A-9833-EAB679A64926}"/>
                  </a:ext>
                </a:extLst>
              </p:cNvPr>
              <p:cNvSpPr/>
              <p:nvPr/>
            </p:nvSpPr>
            <p:spPr>
              <a:xfrm>
                <a:off x="6296603" y="4306293"/>
                <a:ext cx="160360" cy="160360"/>
              </a:xfrm>
              <a:prstGeom prst="ellipse">
                <a:avLst/>
              </a:prstGeom>
              <a:solidFill>
                <a:srgbClr val="A5B22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D6515C0-9B65-4FA6-88FC-FE24CBB40655}"/>
                </a:ext>
              </a:extLst>
            </p:cNvPr>
            <p:cNvSpPr txBox="1"/>
            <p:nvPr/>
          </p:nvSpPr>
          <p:spPr>
            <a:xfrm>
              <a:off x="4769934" y="5628346"/>
              <a:ext cx="815035" cy="423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Qubit</a:t>
              </a:r>
              <a:endParaRPr lang="de-DE" sz="3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7CCC9E7-BE55-4E21-ACEE-8D0AD3C3DCEA}"/>
                </a:ext>
              </a:extLst>
            </p:cNvPr>
            <p:cNvSpPr txBox="1"/>
            <p:nvPr/>
          </p:nvSpPr>
          <p:spPr>
            <a:xfrm>
              <a:off x="5899283" y="5627184"/>
              <a:ext cx="1065383" cy="423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Koppler</a:t>
              </a:r>
              <a:endParaRPr lang="de-DE" sz="3200" dirty="0"/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953183DC-3504-447B-B5F7-C6112455FD0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04" b="-1"/>
          <a:stretch/>
        </p:blipFill>
        <p:spPr bwMode="auto">
          <a:xfrm>
            <a:off x="6040359" y="4053016"/>
            <a:ext cx="5058004" cy="2427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258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1FF447F-A029-44E5-B036-6CD007606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" b="1303"/>
          <a:stretch/>
        </p:blipFill>
        <p:spPr>
          <a:xfrm>
            <a:off x="6245793" y="1073889"/>
            <a:ext cx="5338102" cy="5539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0EEA799-3912-45D7-9B6E-B3B770CC9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3" y="301744"/>
            <a:ext cx="4657850" cy="48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F45ABD7-D8EC-428C-97E0-2069457CEC40}"/>
              </a:ext>
            </a:extLst>
          </p:cNvPr>
          <p:cNvGrpSpPr/>
          <p:nvPr/>
        </p:nvGrpSpPr>
        <p:grpSpPr>
          <a:xfrm>
            <a:off x="6396677" y="2853607"/>
            <a:ext cx="4714343" cy="3673691"/>
            <a:chOff x="7395644" y="3290500"/>
            <a:chExt cx="4188531" cy="326394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9524180-1FFA-4017-9941-0B1A6966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385" y="3290500"/>
              <a:ext cx="4010790" cy="311950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27BA2E8-5E9D-4E64-A972-212A4E213AF5}"/>
                </a:ext>
              </a:extLst>
            </p:cNvPr>
            <p:cNvSpPr txBox="1"/>
            <p:nvPr/>
          </p:nvSpPr>
          <p:spPr>
            <a:xfrm rot="16200000">
              <a:off x="6994092" y="4720161"/>
              <a:ext cx="1158587" cy="3554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Kosten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ACF760D-7F58-4CFC-8415-CB343E687FE9}"/>
                </a:ext>
              </a:extLst>
            </p:cNvPr>
            <p:cNvSpPr txBox="1"/>
            <p:nvPr/>
          </p:nvSpPr>
          <p:spPr>
            <a:xfrm>
              <a:off x="8885094" y="6198961"/>
              <a:ext cx="1158586" cy="3554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Situation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CACDB32-5E11-41F1-AFC5-9B39120EA760}"/>
                </a:ext>
              </a:extLst>
            </p:cNvPr>
            <p:cNvSpPr/>
            <p:nvPr/>
          </p:nvSpPr>
          <p:spPr>
            <a:xfrm>
              <a:off x="9052560" y="4718078"/>
              <a:ext cx="544830" cy="143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F20886B-E7AC-46C9-9019-8BA147D67B8C}"/>
                </a:ext>
              </a:extLst>
            </p:cNvPr>
            <p:cNvSpPr txBox="1"/>
            <p:nvPr/>
          </p:nvSpPr>
          <p:spPr>
            <a:xfrm>
              <a:off x="9256768" y="4721195"/>
              <a:ext cx="916249" cy="3007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dirty="0" err="1"/>
                <a:t>tunneling</a:t>
              </a:r>
              <a:endParaRPr lang="de-DE" sz="16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F973317-2041-43A2-B9B7-9D4B53940820}"/>
                </a:ext>
              </a:extLst>
            </p:cNvPr>
            <p:cNvSpPr txBox="1"/>
            <p:nvPr/>
          </p:nvSpPr>
          <p:spPr>
            <a:xfrm>
              <a:off x="9444961" y="3523763"/>
              <a:ext cx="1241785" cy="3007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Energiesprung</a:t>
              </a:r>
              <a:endParaRPr lang="de-DE" sz="2000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0A45685-DFE7-4149-AA03-9256693FF354}"/>
              </a:ext>
            </a:extLst>
          </p:cNvPr>
          <p:cNvGrpSpPr/>
          <p:nvPr/>
        </p:nvGrpSpPr>
        <p:grpSpPr>
          <a:xfrm>
            <a:off x="158097" y="487107"/>
            <a:ext cx="5145916" cy="3703193"/>
            <a:chOff x="158097" y="487107"/>
            <a:chExt cx="5145916" cy="370319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6940C13-C474-49FB-8689-8E6624CF31BA}"/>
                </a:ext>
              </a:extLst>
            </p:cNvPr>
            <p:cNvGrpSpPr/>
            <p:nvPr/>
          </p:nvGrpSpPr>
          <p:grpSpPr>
            <a:xfrm>
              <a:off x="158097" y="487107"/>
              <a:ext cx="5145916" cy="3703193"/>
              <a:chOff x="158097" y="487107"/>
              <a:chExt cx="5145916" cy="3703193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92B48D43-1B3C-4ED3-BE01-BCAB03FBC6F9}"/>
                  </a:ext>
                </a:extLst>
              </p:cNvPr>
              <p:cNvGrpSpPr/>
              <p:nvPr/>
            </p:nvGrpSpPr>
            <p:grpSpPr>
              <a:xfrm>
                <a:off x="158097" y="487107"/>
                <a:ext cx="5145916" cy="3703193"/>
                <a:chOff x="5446647" y="762601"/>
                <a:chExt cx="3901890" cy="2807945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5453C04B-F45A-40B5-AD32-B02EE566B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066" r="44720"/>
                <a:stretch/>
              </p:blipFill>
              <p:spPr>
                <a:xfrm>
                  <a:off x="5507845" y="762601"/>
                  <a:ext cx="3840692" cy="2714052"/>
                </a:xfrm>
                <a:prstGeom prst="rect">
                  <a:avLst/>
                </a:prstGeom>
              </p:spPr>
            </p:pic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86F68EB-476B-4CD9-ABF6-F97B609283DD}"/>
                    </a:ext>
                  </a:extLst>
                </p:cNvPr>
                <p:cNvSpPr txBox="1"/>
                <p:nvPr/>
              </p:nvSpPr>
              <p:spPr>
                <a:xfrm>
                  <a:off x="7985414" y="2564542"/>
                  <a:ext cx="1158586" cy="44340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600" dirty="0"/>
                    <a:t>Energieärmster Zustand</a:t>
                  </a:r>
                </a:p>
              </p:txBody>
            </p: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4953EFC1-B982-4192-BC17-2ABAD3D81B45}"/>
                    </a:ext>
                  </a:extLst>
                </p:cNvPr>
                <p:cNvSpPr txBox="1"/>
                <p:nvPr/>
              </p:nvSpPr>
              <p:spPr>
                <a:xfrm>
                  <a:off x="6900921" y="3290500"/>
                  <a:ext cx="1158586" cy="28004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Zeit</a:t>
                  </a:r>
                  <a:endParaRPr lang="de-DE" sz="1600" dirty="0"/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8F6BAAB9-C4E9-4F85-B00A-452F4F15D26F}"/>
                    </a:ext>
                  </a:extLst>
                </p:cNvPr>
                <p:cNvSpPr txBox="1"/>
                <p:nvPr/>
              </p:nvSpPr>
              <p:spPr>
                <a:xfrm rot="16200000">
                  <a:off x="5007377" y="1785433"/>
                  <a:ext cx="1158586" cy="28004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Kosten</a:t>
                  </a:r>
                </a:p>
              </p:txBody>
            </p:sp>
          </p:grp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F35C153A-1A39-4A51-A402-71C1FA34F9D8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 flipV="1">
                <a:off x="2857500" y="2943225"/>
                <a:ext cx="648790" cy="2127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134D9E-116B-4E36-8481-0A05B89F2528}"/>
                </a:ext>
              </a:extLst>
            </p:cNvPr>
            <p:cNvSpPr/>
            <p:nvPr/>
          </p:nvSpPr>
          <p:spPr>
            <a:xfrm>
              <a:off x="4419600" y="2505075"/>
              <a:ext cx="104775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6996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Breitbild</PresentationFormat>
  <Paragraphs>661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</vt:lpstr>
      <vt:lpstr>Lösung des n-Damenproblems auf einem adiabatischen Quantencomputer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Lösung des n-Damenproblems auf einem adiabatischen Quantencomputer</dc:title>
  <dc:creator>Jakov</dc:creator>
  <cp:lastModifiedBy>Jakov</cp:lastModifiedBy>
  <cp:revision>36</cp:revision>
  <dcterms:created xsi:type="dcterms:W3CDTF">2019-03-23T11:08:17Z</dcterms:created>
  <dcterms:modified xsi:type="dcterms:W3CDTF">2019-03-25T13:53:00Z</dcterms:modified>
</cp:coreProperties>
</file>